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7" r:id="rId3"/>
    <p:sldId id="276" r:id="rId4"/>
    <p:sldId id="260" r:id="rId5"/>
    <p:sldId id="275" r:id="rId6"/>
    <p:sldId id="261" r:id="rId7"/>
    <p:sldId id="262" r:id="rId8"/>
    <p:sldId id="266" r:id="rId9"/>
    <p:sldId id="267" r:id="rId10"/>
    <p:sldId id="274" r:id="rId11"/>
    <p:sldId id="263" r:id="rId12"/>
    <p:sldId id="264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ce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5B105-A7F7-4281-A60B-92FEF91EC15E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B7705-84D7-4369-8F09-C16E79152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49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5B7705-84D7-4369-8F09-C16E791529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01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333750" y="3347398"/>
            <a:ext cx="6858000" cy="190500"/>
          </a:xfrm>
          <a:prstGeom prst="rect">
            <a:avLst/>
          </a:prstGeom>
        </p:spPr>
      </p:pic>
      <p:pic>
        <p:nvPicPr>
          <p:cNvPr id="3" name="Picture 2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56997" y="3348251"/>
            <a:ext cx="6821606" cy="152400"/>
          </a:xfrm>
          <a:prstGeom prst="rect">
            <a:avLst/>
          </a:prstGeom>
        </p:spPr>
      </p:pic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-22746"/>
            <a:ext cx="8896349" cy="131296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1" y="6747018"/>
            <a:ext cx="9048750" cy="1312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501" y="108550"/>
            <a:ext cx="8801100" cy="6638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" y="228600"/>
            <a:ext cx="8534400" cy="640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4026" y="381001"/>
            <a:ext cx="5791200" cy="17526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prstTxWarp prst="textCirclePour">
              <a:avLst/>
            </a:prstTxWarp>
            <a:spAutoFit/>
            <a:scene3d>
              <a:camera prst="orthographicFront"/>
              <a:lightRig rig="sunset" dir="t">
                <a:rot lat="0" lon="0" rev="4200000"/>
              </a:lightRig>
            </a:scene3d>
            <a:sp3d contourW="12700" prstMaterial="powder">
              <a:bevelB w="38100" h="38100"/>
              <a:contourClr>
                <a:schemeClr val="tx2">
                  <a:lumMod val="60000"/>
                  <a:lumOff val="40000"/>
                </a:schemeClr>
              </a:contourClr>
            </a:sp3d>
          </a:bodyPr>
          <a:lstStyle/>
          <a:p>
            <a:pPr algn="ctr"/>
            <a:r>
              <a:rPr lang="bn-IN" sz="8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1" y="2313711"/>
            <a:ext cx="8367579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8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-7620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14600"/>
            <a:ext cx="8610600" cy="34347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25" name="TextBox 24"/>
          <p:cNvSpPr txBox="1"/>
          <p:nvPr/>
        </p:nvSpPr>
        <p:spPr>
          <a:xfrm>
            <a:off x="2895600" y="76200"/>
            <a:ext cx="327660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জেনে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রেখঃ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53200" y="1905000"/>
            <a:ext cx="213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তরঙ্গদৈর্ঘ্য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7" name="Elbow Connector 26"/>
          <p:cNvCxnSpPr/>
          <p:nvPr/>
        </p:nvCxnSpPr>
        <p:spPr>
          <a:xfrm flipV="1">
            <a:off x="1482436" y="2968080"/>
            <a:ext cx="5181600" cy="918120"/>
          </a:xfrm>
          <a:prstGeom prst="bentConnector3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553200" y="2583359"/>
            <a:ext cx="213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বিস্তার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981200" y="2300644"/>
            <a:ext cx="0" cy="59495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981200" y="163469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26" idx="1"/>
          </p:cNvCxnSpPr>
          <p:nvPr/>
        </p:nvCxnSpPr>
        <p:spPr>
          <a:xfrm>
            <a:off x="1981200" y="2286000"/>
            <a:ext cx="4572000" cy="372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629400" y="1219200"/>
            <a:ext cx="213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তরঙ্গশীর্ষ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371600" y="1603921"/>
            <a:ext cx="5181600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371600" y="1600200"/>
            <a:ext cx="0" cy="14478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514600" y="5334000"/>
            <a:ext cx="0" cy="60959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514600" y="5939879"/>
            <a:ext cx="4114800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705600" y="5562600"/>
            <a:ext cx="213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তরঙ্গপাদ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6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2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352800" y="3366448"/>
            <a:ext cx="6858000" cy="152400"/>
          </a:xfrm>
          <a:prstGeom prst="rect">
            <a:avLst/>
          </a:prstGeom>
        </p:spPr>
      </p:pic>
      <p:pic>
        <p:nvPicPr>
          <p:cNvPr id="3" name="Picture 2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38800" y="3330054"/>
            <a:ext cx="6858000" cy="152400"/>
          </a:xfrm>
          <a:prstGeom prst="rect">
            <a:avLst/>
          </a:prstGeom>
        </p:spPr>
      </p:pic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2747"/>
            <a:ext cx="9067800" cy="199948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86909"/>
            <a:ext cx="9067800" cy="1710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1" y="177201"/>
            <a:ext cx="8839200" cy="650970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" y="304800"/>
            <a:ext cx="8534399" cy="62484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557" y="304800"/>
            <a:ext cx="165178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তরঙ্গ দৈর্ঘ্য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241" y="822586"/>
            <a:ext cx="820891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কম্পমান বস্তুর একটি পূর্ণ কম্পনে যে সময় লাগে সে সময়ে তরঙ্গ যে দূরত্ব অতিক্রম করে তাকে তরঙ্গ দৈর্ঘ্য বলে।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43952" y="1653583"/>
                <a:ext cx="5180176" cy="46166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bn-IN" sz="2400" dirty="0" smtClean="0">
                    <a:latin typeface="NikoshBAN" pitchFamily="2" charset="0"/>
                    <a:cs typeface="NikoshBAN" pitchFamily="2" charset="0"/>
                  </a:rPr>
                  <a:t>একে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latin typeface="Cambria Math"/>
                        <a:cs typeface="NikoshBAN" pitchFamily="2" charset="0"/>
                      </a:rPr>
                      <m:t>λ</m:t>
                    </m:r>
                  </m:oMath>
                </a14:m>
                <a:r>
                  <a:rPr lang="bn-IN" sz="2400" dirty="0" smtClean="0">
                    <a:latin typeface="NikoshBAN" pitchFamily="2" charset="0"/>
                    <a:cs typeface="NikoshBAN" pitchFamily="2" charset="0"/>
                  </a:rPr>
                  <a:t> দ্বারা প্রকাশ করা হয়। এর একক মিটার (</a:t>
                </a:r>
                <a:r>
                  <a:rPr lang="en-US" sz="2400" dirty="0" smtClean="0">
                    <a:latin typeface="NikoshBAN" pitchFamily="2" charset="0"/>
                    <a:cs typeface="NikoshBAN" pitchFamily="2" charset="0"/>
                  </a:rPr>
                  <a:t>m</a:t>
                </a:r>
                <a:r>
                  <a:rPr lang="bn-IN" sz="2400" dirty="0" smtClean="0">
                    <a:latin typeface="NikoshBAN" pitchFamily="2" charset="0"/>
                    <a:cs typeface="NikoshBAN" pitchFamily="2" charset="0"/>
                  </a:rPr>
                  <a:t>)।</a:t>
                </a:r>
                <a:endParaRPr lang="en-US" sz="2400" dirty="0"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52" y="1653583"/>
                <a:ext cx="5180176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1765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29090" y="5625431"/>
            <a:ext cx="7707566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সাম্যাবস্থান থেকে যে কোনো একদিকে তরংগস্থিত কোনো কণার সর্বাধিক সরণকে বিস্তার বলে। বিস্তারকে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দ্বারা প্রকাশ করা হয়।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061" y="5033302"/>
            <a:ext cx="100811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বিস্তার-</a:t>
            </a:r>
            <a:r>
              <a:rPr lang="bn-IN" sz="2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6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5" y="2197782"/>
            <a:ext cx="8166092" cy="2853338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>
            <a:off x="2514600" y="3048000"/>
            <a:ext cx="0" cy="685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22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352800" y="3366448"/>
            <a:ext cx="6858000" cy="152400"/>
          </a:xfrm>
          <a:prstGeom prst="rect">
            <a:avLst/>
          </a:prstGeom>
        </p:spPr>
      </p:pic>
      <p:pic>
        <p:nvPicPr>
          <p:cNvPr id="3" name="Picture 2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38800" y="3330054"/>
            <a:ext cx="6858000" cy="152400"/>
          </a:xfrm>
          <a:prstGeom prst="rect">
            <a:avLst/>
          </a:prstGeom>
        </p:spPr>
      </p:pic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2747"/>
            <a:ext cx="9144000" cy="144675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79833"/>
            <a:ext cx="9144000" cy="1046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1" y="121928"/>
            <a:ext cx="8839200" cy="665790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" y="228600"/>
            <a:ext cx="8686799" cy="6477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2059" y="3399409"/>
            <a:ext cx="1257075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bn-IN" sz="2800" dirty="0">
                <a:solidFill>
                  <a:schemeClr val="bg2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পর্যায়কাল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545" y="4038600"/>
            <a:ext cx="8206972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যে সময়ে তরংগের উপরস্থ কোন কণার  একটি পূর্ণ স্পন্দন সম্পন্ন হয় তাকে পর্যায়কাল বলে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পর্যায়কালকে 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T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দ্বারা প্রকাশ করা হয়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এর একক সেকেন্ড (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s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61395" y="278292"/>
            <a:ext cx="8424936" cy="3043982"/>
            <a:chOff x="467545" y="3583548"/>
            <a:chExt cx="8532440" cy="30439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5" y="3583548"/>
              <a:ext cx="8532440" cy="30439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28185" y="5455756"/>
              <a:ext cx="2664296" cy="52322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bn-IN" sz="2800" dirty="0" smtClean="0">
                  <a:solidFill>
                    <a:schemeClr val="accent2"/>
                  </a:solidFill>
                  <a:latin typeface="NikoshBAN" pitchFamily="2" charset="0"/>
                  <a:cs typeface="NikoshBAN" pitchFamily="2" charset="0"/>
                </a:rPr>
                <a:t>     তরঙ্গের দিক</a:t>
              </a:r>
              <a:endParaRPr lang="en-US" sz="2800" dirty="0">
                <a:solidFill>
                  <a:schemeClr val="accent2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-356190" y="4736550"/>
              <a:ext cx="2520282" cy="64633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bn-IN" sz="3600" dirty="0" smtClean="0">
                  <a:latin typeface="NikoshBAN" pitchFamily="2" charset="0"/>
                  <a:cs typeface="NikoshBAN" pitchFamily="2" charset="0"/>
                </a:rPr>
                <a:t>     বিস্তার</a:t>
              </a:r>
              <a:endParaRPr lang="en-US" sz="3600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67545" y="5562600"/>
            <a:ext cx="8318786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কম্পাঙ্কঃ </a:t>
            </a:r>
            <a:r>
              <a:rPr lang="bn-IN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 পূর্ণ স্পন্দন সম্পন্ন করতে যে সময় লাগে তাকে কম্পাঙ্ক বলে? একে </a:t>
            </a:r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f </a:t>
            </a:r>
            <a:r>
              <a:rPr lang="bn-IN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দ্বারা প্রকাশ করা হয়।</a:t>
            </a:r>
            <a:r>
              <a:rPr lang="bn-IN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00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048000" y="3061648"/>
            <a:ext cx="6858000" cy="762000"/>
          </a:xfrm>
          <a:prstGeom prst="rect">
            <a:avLst/>
          </a:prstGeom>
        </p:spPr>
      </p:pic>
      <p:pic>
        <p:nvPicPr>
          <p:cNvPr id="3" name="Picture 2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34000" y="3025254"/>
            <a:ext cx="6858000" cy="762000"/>
          </a:xfrm>
          <a:prstGeom prst="rect">
            <a:avLst/>
          </a:prstGeom>
        </p:spPr>
      </p:pic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03" y="-22746"/>
            <a:ext cx="7942995" cy="762000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177883"/>
            <a:ext cx="8077199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1" y="739254"/>
            <a:ext cx="7619999" cy="5438629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7659" y="928048"/>
            <a:ext cx="7162800" cy="502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1526" y="1093860"/>
            <a:ext cx="216024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3314" y="2252637"/>
            <a:ext cx="6325286" cy="1446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44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১। শব্দ তরঙ্গ যে অনুদৈর্ঘ্য তরঙ্গ তা বিশ্লেষণ কর।</a:t>
            </a:r>
          </a:p>
        </p:txBody>
      </p:sp>
    </p:spTree>
    <p:extLst>
      <p:ext uri="{BB962C8B-B14F-4D97-AF65-F5344CB8AC3E}">
        <p14:creationId xmlns:p14="http://schemas.microsoft.com/office/powerpoint/2010/main" val="50703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048000" y="3061648"/>
            <a:ext cx="6858000" cy="762000"/>
          </a:xfrm>
          <a:prstGeom prst="rect">
            <a:avLst/>
          </a:prstGeom>
        </p:spPr>
      </p:pic>
      <p:pic>
        <p:nvPicPr>
          <p:cNvPr id="3" name="Picture 2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34000" y="3025254"/>
            <a:ext cx="6858000" cy="762000"/>
          </a:xfrm>
          <a:prstGeom prst="rect">
            <a:avLst/>
          </a:prstGeom>
        </p:spPr>
      </p:pic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03" y="-22746"/>
            <a:ext cx="7942995" cy="762000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177883"/>
            <a:ext cx="8077199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1" y="739254"/>
            <a:ext cx="7619999" cy="5438629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7659" y="928048"/>
            <a:ext cx="7162800" cy="50292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887" y="928048"/>
            <a:ext cx="2016224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7660" y="2743200"/>
            <a:ext cx="7162800" cy="21236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১। 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তরঙ্গদৈর্ঘ্যকে কি দ্বারা প্রকাশ করা হয়?</a:t>
            </a:r>
            <a:endParaRPr lang="bn-IN" sz="44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২</a:t>
            </a:r>
            <a:r>
              <a:rPr lang="bn-IN" sz="4400" dirty="0">
                <a:latin typeface="NikoshBAN" pitchFamily="2" charset="0"/>
                <a:cs typeface="NikoshBAN" pitchFamily="2" charset="0"/>
              </a:rPr>
              <a:t>। 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কম্পাঙ্ককে </a:t>
            </a:r>
            <a:r>
              <a:rPr lang="bn-IN" sz="4400" dirty="0">
                <a:latin typeface="NikoshBAN" pitchFamily="2" charset="0"/>
                <a:cs typeface="NikoshBAN" pitchFamily="2" charset="0"/>
              </a:rPr>
              <a:t>কি দ্বারা প্রকাশ করা হয়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?</a:t>
            </a:r>
          </a:p>
          <a:p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৩। পর্যায়কাল কাকে বলে?</a:t>
            </a:r>
          </a:p>
        </p:txBody>
      </p:sp>
    </p:spTree>
    <p:extLst>
      <p:ext uri="{BB962C8B-B14F-4D97-AF65-F5344CB8AC3E}">
        <p14:creationId xmlns:p14="http://schemas.microsoft.com/office/powerpoint/2010/main" val="238813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048000" y="3061648"/>
            <a:ext cx="6858000" cy="762000"/>
          </a:xfrm>
          <a:prstGeom prst="rect">
            <a:avLst/>
          </a:prstGeom>
        </p:spPr>
      </p:pic>
      <p:pic>
        <p:nvPicPr>
          <p:cNvPr id="3" name="Picture 2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34000" y="3025254"/>
            <a:ext cx="6858000" cy="762000"/>
          </a:xfrm>
          <a:prstGeom prst="rect">
            <a:avLst/>
          </a:prstGeom>
        </p:spPr>
      </p:pic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03" y="-22746"/>
            <a:ext cx="7942995" cy="762000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177883"/>
            <a:ext cx="8077199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1" y="739254"/>
            <a:ext cx="7619999" cy="5438629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7659" y="928048"/>
            <a:ext cx="7162800" cy="50292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2898422"/>
            <a:ext cx="3096344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6000" dirty="0" smtClean="0"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0728" y="5029200"/>
            <a:ext cx="6696744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১। পানির তরঙ্গ যে অনুপ্রস্থ তরঙ্গ তা ব্যাখ্যা কর।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97" y="928048"/>
            <a:ext cx="1880705" cy="19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1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048000" y="3061648"/>
            <a:ext cx="6858000" cy="762000"/>
          </a:xfrm>
          <a:prstGeom prst="rect">
            <a:avLst/>
          </a:prstGeom>
        </p:spPr>
      </p:pic>
      <p:pic>
        <p:nvPicPr>
          <p:cNvPr id="3" name="Picture 2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34000" y="3025254"/>
            <a:ext cx="6858000" cy="762000"/>
          </a:xfrm>
          <a:prstGeom prst="rect">
            <a:avLst/>
          </a:prstGeom>
        </p:spPr>
      </p:pic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03" y="-22746"/>
            <a:ext cx="7942995" cy="762000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177883"/>
            <a:ext cx="8077199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1" y="739254"/>
            <a:ext cx="7619999" cy="5438629"/>
          </a:xfrm>
          <a:prstGeom prst="rect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7659" y="928048"/>
            <a:ext cx="7162800" cy="50292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"/>
            <a:ext cx="9084776" cy="6855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7224" y="20185"/>
            <a:ext cx="50405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166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166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3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22830"/>
            <a:ext cx="9829800" cy="701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1371600"/>
            <a:ext cx="4191000" cy="464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lgDashDot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 sz="2400" dirty="0" smtClean="0"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2400" dirty="0"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2400" dirty="0" smtClean="0"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4400" dirty="0" smtClean="0"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400" dirty="0" smtClean="0"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কার্তিক </a:t>
            </a:r>
            <a:r>
              <a:rPr lang="bn-BD" sz="4400" dirty="0"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চন্দ্র সিকদার</a:t>
            </a:r>
          </a:p>
          <a:p>
            <a:pPr algn="ctr"/>
            <a:r>
              <a:rPr lang="bn-BD" sz="2000" dirty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সিনিয়র সহকারী শিক্ষক (গণিত)</a:t>
            </a:r>
          </a:p>
          <a:p>
            <a:pPr algn="ctr"/>
            <a:r>
              <a:rPr lang="bn-BD" sz="2800" dirty="0"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ছাগলনাইয়া পাইলট বালিকা উচ্চ বিদ্যালয়</a:t>
            </a:r>
          </a:p>
          <a:p>
            <a:pPr algn="ctr"/>
            <a:r>
              <a:rPr lang="bn-BD" sz="2400" dirty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ছাগলনাইয়া, ফেনী।</a:t>
            </a:r>
          </a:p>
          <a:p>
            <a:pPr algn="ctr"/>
            <a:r>
              <a:rPr lang="en-US" dirty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Email-kartikcs</a:t>
            </a:r>
            <a:r>
              <a:rPr lang="en-US" dirty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01</a:t>
            </a:r>
            <a:r>
              <a:rPr lang="en-US" dirty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@gmail.com</a:t>
            </a:r>
          </a:p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own Arrow Callout 3"/>
          <p:cNvSpPr/>
          <p:nvPr/>
        </p:nvSpPr>
        <p:spPr>
          <a:xfrm>
            <a:off x="1752600" y="457200"/>
            <a:ext cx="6248400" cy="1143000"/>
          </a:xfrm>
          <a:prstGeom prst="downArrowCallout">
            <a:avLst>
              <a:gd name="adj1" fmla="val 10672"/>
              <a:gd name="adj2" fmla="val 14254"/>
              <a:gd name="adj3" fmla="val 19030"/>
              <a:gd name="adj4" fmla="val 64977"/>
            </a:avLst>
          </a:prstGeom>
          <a:solidFill>
            <a:schemeClr val="accent3">
              <a:lumMod val="40000"/>
              <a:lumOff val="60000"/>
            </a:schemeClr>
          </a:solidFill>
          <a:ln w="57150">
            <a:gradFill>
              <a:gsLst>
                <a:gs pos="0">
                  <a:schemeClr val="accent2">
                    <a:lumMod val="75000"/>
                  </a:schemeClr>
                </a:gs>
                <a:gs pos="13000">
                  <a:srgbClr val="F8B049"/>
                </a:gs>
                <a:gs pos="21001">
                  <a:srgbClr val="F8B049"/>
                </a:gs>
                <a:gs pos="63000">
                  <a:srgbClr val="FEE7F2"/>
                </a:gs>
                <a:gs pos="67000">
                  <a:srgbClr val="F952A0"/>
                </a:gs>
                <a:gs pos="69000">
                  <a:srgbClr val="C50849"/>
                </a:gs>
                <a:gs pos="82001">
                  <a:srgbClr val="B43E85"/>
                </a:gs>
                <a:gs pos="100000">
                  <a:srgbClr val="F8B049"/>
                </a:gs>
              </a:gsLst>
              <a:lin ang="5400000" scaled="0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 পরিচিতি</a:t>
            </a:r>
            <a:endParaRPr lang="en-US" sz="5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8424"/>
            <a:ext cx="1371600" cy="1737360"/>
          </a:xfrm>
          <a:prstGeom prst="rect">
            <a:avLst/>
          </a:prstGeom>
        </p:spPr>
      </p:pic>
      <p:sp>
        <p:nvSpPr>
          <p:cNvPr id="6" name="Bent Arrow 5"/>
          <p:cNvSpPr/>
          <p:nvPr/>
        </p:nvSpPr>
        <p:spPr>
          <a:xfrm rot="5400000">
            <a:off x="1866900" y="2264960"/>
            <a:ext cx="1447800" cy="762000"/>
          </a:xfrm>
          <a:prstGeom prst="bentArrow">
            <a:avLst>
              <a:gd name="adj1" fmla="val 25000"/>
              <a:gd name="adj2" fmla="val 19627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362501"/>
            <a:ext cx="4039095" cy="46572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15789" y="2438400"/>
            <a:ext cx="609600" cy="2933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bn-IN" sz="3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সপ্তম</a:t>
            </a:r>
            <a:r>
              <a:rPr lang="bn-BD" sz="3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অধ্যায়- </a:t>
            </a:r>
            <a:r>
              <a:rPr lang="bn-IN" sz="3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তরঙ্গ</a:t>
            </a:r>
            <a:endParaRPr lang="en-US" sz="36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9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62200" y="373559"/>
            <a:ext cx="4800600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ছবি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 দুটো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ল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ক্ষ্য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কর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524000"/>
            <a:ext cx="3771900" cy="3657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" y="1510862"/>
            <a:ext cx="3771899" cy="36707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678873" y="5438238"/>
            <a:ext cx="7620000" cy="1066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5618676"/>
            <a:ext cx="7309556" cy="7339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83973" y="56932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তরঙ্গ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28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352800" y="3366448"/>
            <a:ext cx="6858000" cy="152400"/>
          </a:xfrm>
          <a:prstGeom prst="rect">
            <a:avLst/>
          </a:prstGeom>
        </p:spPr>
      </p:pic>
      <p:pic>
        <p:nvPicPr>
          <p:cNvPr id="3" name="Picture 2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38800" y="3330054"/>
            <a:ext cx="6858000" cy="152400"/>
          </a:xfrm>
          <a:prstGeom prst="rect">
            <a:avLst/>
          </a:prstGeom>
        </p:spPr>
      </p:pic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-22747"/>
            <a:ext cx="8991600" cy="99134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86909"/>
            <a:ext cx="9067800" cy="1710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1" y="76387"/>
            <a:ext cx="8839200" cy="661052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7" name="Rectangle 6"/>
          <p:cNvSpPr/>
          <p:nvPr/>
        </p:nvSpPr>
        <p:spPr>
          <a:xfrm>
            <a:off x="304800" y="228600"/>
            <a:ext cx="8534400" cy="63246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2657" y="360512"/>
            <a:ext cx="5527343" cy="92333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909" y="1283842"/>
            <a:ext cx="8229600" cy="498598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54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এই পাঠ শেষে শিক্ষার্থীরা </a:t>
            </a:r>
          </a:p>
          <a:p>
            <a:r>
              <a:rPr lang="bn-IN" sz="54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১। তরঙ্গ কী বলতে পারবে।</a:t>
            </a:r>
          </a:p>
          <a:p>
            <a:r>
              <a:rPr lang="bn-IN" sz="54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২। তরঙ্গের বৈশিষ্ট্য ব্যাখ্যা করতে পারবে। </a:t>
            </a:r>
          </a:p>
          <a:p>
            <a:r>
              <a:rPr lang="bn-IN" sz="5400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৩।</a:t>
            </a:r>
            <a:r>
              <a:rPr lang="bn-IN" sz="4800" dirty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বিভিন্ন প্রকার তরঙ্গের ব্যাখ্যা </a:t>
            </a:r>
            <a:r>
              <a:rPr lang="bn-IN" sz="480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করতে </a:t>
            </a:r>
            <a:r>
              <a:rPr lang="bn-IN" sz="480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bn-IN" sz="4800" dirty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IN" sz="6600" dirty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2">
              <a:lumMod val="75000"/>
            </a:schemeClr>
          </a:fgClr>
          <a:bgClr>
            <a:schemeClr val="bg2">
              <a:lumMod val="9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" y="19903"/>
            <a:ext cx="9144000" cy="1714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3290" y="339435"/>
            <a:ext cx="8458200" cy="62137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10955" y="3348180"/>
            <a:ext cx="6495196" cy="181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" y="6686550"/>
            <a:ext cx="9144000" cy="171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56828" y="3348180"/>
            <a:ext cx="6495198" cy="181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86691"/>
            <a:ext cx="4800600" cy="2362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ight Arrow 7"/>
          <p:cNvSpPr/>
          <p:nvPr/>
        </p:nvSpPr>
        <p:spPr>
          <a:xfrm>
            <a:off x="5410200" y="1828800"/>
            <a:ext cx="762000" cy="45720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72200" y="1524000"/>
            <a:ext cx="2514600" cy="11079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latin typeface="NikoshBAN" pitchFamily="2" charset="0"/>
                <a:cs typeface="NikoshBAN" pitchFamily="2" charset="0"/>
              </a:rPr>
              <a:t>তরঙ্গ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290" y="3657600"/>
            <a:ext cx="8458200" cy="31700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50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যে পর্যায় বৃত্ত আন্দোলন কোন জড় মাধ্যমের একস্থান থেকে অন্যস্থানে শক্তি সঞ্চালিত করে কিন্তু মাধ্যমের কণাগুলোকে স্থায়ীভাবে স্থানান্তরিত করেনা তাকে তরঙ্গ</a:t>
            </a:r>
            <a:r>
              <a:rPr lang="bn-IN" sz="50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50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বলে।</a:t>
            </a:r>
          </a:p>
        </p:txBody>
      </p:sp>
    </p:spTree>
    <p:extLst>
      <p:ext uri="{BB962C8B-B14F-4D97-AF65-F5344CB8AC3E}">
        <p14:creationId xmlns:p14="http://schemas.microsoft.com/office/powerpoint/2010/main" val="75031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352800" y="3366448"/>
            <a:ext cx="6858000" cy="152400"/>
          </a:xfrm>
          <a:prstGeom prst="rect">
            <a:avLst/>
          </a:prstGeom>
        </p:spPr>
      </p:pic>
      <p:pic>
        <p:nvPicPr>
          <p:cNvPr id="3" name="Picture 2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38800" y="3330054"/>
            <a:ext cx="6858000" cy="152400"/>
          </a:xfrm>
          <a:prstGeom prst="rect">
            <a:avLst/>
          </a:prstGeom>
        </p:spPr>
      </p:pic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2747"/>
            <a:ext cx="9067800" cy="199948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8132"/>
            <a:ext cx="9067800" cy="1315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1" y="177202"/>
            <a:ext cx="8839200" cy="652093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" y="304800"/>
            <a:ext cx="8534399" cy="62484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779" y="341113"/>
            <a:ext cx="2088232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তরঙ্গ দুই প্রকার-</a:t>
            </a:r>
            <a:endParaRPr lang="en-US" sz="28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197" y="1321531"/>
            <a:ext cx="208823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s-IN" sz="2800" dirty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১) অনুপ্রস্থ </a:t>
            </a:r>
            <a:r>
              <a:rPr lang="as-IN" sz="2800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তরঙ্গ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415" y="4097546"/>
            <a:ext cx="2232248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as-IN" sz="2800" dirty="0">
                <a:latin typeface="NikoshBAN" pitchFamily="2" charset="0"/>
                <a:cs typeface="NikoshBAN" pitchFamily="2" charset="0"/>
              </a:rPr>
              <a:t>২) অনুদৈর্ঘ্য </a:t>
            </a:r>
            <a:r>
              <a:rPr lang="as-IN" sz="2800" dirty="0" smtClean="0">
                <a:latin typeface="NikoshBAN" pitchFamily="2" charset="0"/>
                <a:cs typeface="NikoshBAN" pitchFamily="2" charset="0"/>
              </a:rPr>
              <a:t>তরঙ্গ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as-IN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501160" y="1405462"/>
            <a:ext cx="1080120" cy="355359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2589807" y="4170540"/>
            <a:ext cx="1067791" cy="377233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380" y="673058"/>
            <a:ext cx="5105401" cy="191774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7597" y="3442648"/>
            <a:ext cx="5181599" cy="211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907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352800" y="3366448"/>
            <a:ext cx="6858000" cy="152400"/>
          </a:xfrm>
          <a:prstGeom prst="rect">
            <a:avLst/>
          </a:prstGeom>
        </p:spPr>
      </p:pic>
      <p:pic>
        <p:nvPicPr>
          <p:cNvPr id="3" name="Picture 2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38800" y="3330054"/>
            <a:ext cx="6858000" cy="152400"/>
          </a:xfrm>
          <a:prstGeom prst="rect">
            <a:avLst/>
          </a:prstGeom>
        </p:spPr>
      </p:pic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-22746"/>
            <a:ext cx="8991600" cy="142264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86909"/>
            <a:ext cx="9067800" cy="1710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1" y="119518"/>
            <a:ext cx="8839200" cy="656739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" y="228600"/>
            <a:ext cx="8534400" cy="63246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072" y="521233"/>
            <a:ext cx="7920880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যে তরঙ্গ কম্পনের দিকের সাথে  সমান্তরালে অগ্রসর হয় তাকে অনুদৈর্ঘ্য তরঙ্গ বলে।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41" y="5166408"/>
            <a:ext cx="7527304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যে তরঙ্গ কম্পনের দিকের সাথে লম্বভাবে অগ্রসর হয় তাকে অনুপ্রস্থ তরঙ্গ বলে।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541" y="5816166"/>
            <a:ext cx="396044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24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পানির তরঙ্গ অনুপ্রস্থ তরঙ্গের উদাহরণ।</a:t>
            </a:r>
            <a:endParaRPr lang="en-US" sz="2400" dirty="0">
              <a:solidFill>
                <a:schemeClr val="bg2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072" y="1124744"/>
            <a:ext cx="5098268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2400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বায়ু মাধ্যমে শব্দ তরঙ্গ অনুদৈর্ঘ্য তরঙ্গের উদাহরণ।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33400" y="2282719"/>
            <a:ext cx="7543800" cy="2286000"/>
            <a:chOff x="2505779" y="2432000"/>
            <a:chExt cx="3048000" cy="2286000"/>
          </a:xfrm>
        </p:grpSpPr>
        <p:grpSp>
          <p:nvGrpSpPr>
            <p:cNvPr id="13" name="Group 12"/>
            <p:cNvGrpSpPr/>
            <p:nvPr/>
          </p:nvGrpSpPr>
          <p:grpSpPr>
            <a:xfrm>
              <a:off x="2505779" y="2432000"/>
              <a:ext cx="3048000" cy="2286000"/>
              <a:chOff x="2505779" y="2474328"/>
              <a:chExt cx="3048000" cy="228600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5779" y="2474328"/>
                <a:ext cx="3048000" cy="228600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3390633" y="3343514"/>
                <a:ext cx="1278293" cy="3693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bn-IN" dirty="0" smtClean="0">
                    <a:solidFill>
                      <a:schemeClr val="bg1"/>
                    </a:solidFill>
                    <a:latin typeface="NikoshBAN" pitchFamily="2" charset="0"/>
                    <a:cs typeface="NikoshBAN" pitchFamily="2" charset="0"/>
                  </a:rPr>
                  <a:t>অনুপ্রস্থ তরঙ্গ</a:t>
                </a:r>
                <a:endParaRPr lang="en-US" dirty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355268" y="4149080"/>
                <a:ext cx="1296144" cy="3693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bn-IN" dirty="0" smtClean="0">
                    <a:solidFill>
                      <a:schemeClr val="bg1"/>
                    </a:solidFill>
                    <a:latin typeface="NikoshBAN" pitchFamily="2" charset="0"/>
                    <a:cs typeface="NikoshBAN" pitchFamily="2" charset="0"/>
                  </a:rPr>
                  <a:t>অনুদৈর্ঘ্য তরঙ্গ</a:t>
                </a:r>
                <a:endParaRPr lang="en-US" dirty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120591" y="4518412"/>
              <a:ext cx="1341512" cy="19958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66973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352800" y="3366448"/>
            <a:ext cx="6858000" cy="152400"/>
          </a:xfrm>
          <a:prstGeom prst="rect">
            <a:avLst/>
          </a:prstGeom>
        </p:spPr>
      </p:pic>
      <p:pic>
        <p:nvPicPr>
          <p:cNvPr id="3" name="Picture 2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38800" y="3330054"/>
            <a:ext cx="6858000" cy="152400"/>
          </a:xfrm>
          <a:prstGeom prst="rect">
            <a:avLst/>
          </a:prstGeom>
        </p:spPr>
      </p:pic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455"/>
            <a:ext cx="9181841" cy="202855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775397"/>
            <a:ext cx="9195696" cy="826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1" y="152400"/>
            <a:ext cx="8839200" cy="662299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" y="228600"/>
            <a:ext cx="8686799" cy="64008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165788"/>
              </p:ext>
            </p:extLst>
          </p:nvPr>
        </p:nvGraphicFramePr>
        <p:xfrm>
          <a:off x="3275856" y="2276872"/>
          <a:ext cx="2257400" cy="1904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Packager Shell Object" showAsIcon="1" r:id="rId6" imgW="914400" imgH="771480" progId="Package">
                  <p:embed/>
                </p:oleObj>
              </mc:Choice>
              <mc:Fallback>
                <p:oleObj name="Packager Shell Object" showAsIcon="1" r:id="rId6" imgW="914400" imgH="77148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2276872"/>
                        <a:ext cx="2257400" cy="19046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47664" y="404664"/>
            <a:ext cx="446449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ভিডিওটি মনোযোগ দিয়ে দেখ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8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352800" y="3366448"/>
            <a:ext cx="6858000" cy="152400"/>
          </a:xfrm>
          <a:prstGeom prst="rect">
            <a:avLst/>
          </a:prstGeom>
        </p:spPr>
      </p:pic>
      <p:pic>
        <p:nvPicPr>
          <p:cNvPr id="3" name="Picture 2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38800" y="3330054"/>
            <a:ext cx="6858000" cy="152400"/>
          </a:xfrm>
          <a:prstGeom prst="rect">
            <a:avLst/>
          </a:prstGeom>
        </p:spPr>
      </p:pic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2746"/>
            <a:ext cx="9144000" cy="175146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781800"/>
            <a:ext cx="9178636" cy="1103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1" y="152400"/>
            <a:ext cx="8839200" cy="6629400"/>
          </a:xfrm>
          <a:prstGeom prst="rect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" y="304800"/>
            <a:ext cx="8534399" cy="63246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533400"/>
            <a:ext cx="4343400" cy="101566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6000" dirty="0" smtClean="0"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7644" y="1739071"/>
            <a:ext cx="6336704" cy="144655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bn-IN" sz="4400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১। ভিডিওতে দেখানো তরঙ্গটি কোন ধরনের এবং কেন?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1600" y="3810000"/>
            <a:ext cx="6400800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অনুপ্রস্থ তরঙ্গ। কারণ তরঙ্গটি অণুগুলোর কম্পনের দিকের সাথে সমকোণে  অগ্রসর হচ্ছে।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8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340</Words>
  <Application>Microsoft Office PowerPoint</Application>
  <PresentationFormat>On-screen Show (4:3)</PresentationFormat>
  <Paragraphs>59</Paragraphs>
  <Slides>16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KARTIK</cp:lastModifiedBy>
  <cp:revision>56</cp:revision>
  <dcterms:created xsi:type="dcterms:W3CDTF">2006-08-16T00:00:00Z</dcterms:created>
  <dcterms:modified xsi:type="dcterms:W3CDTF">2015-12-02T16:35:32Z</dcterms:modified>
</cp:coreProperties>
</file>